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257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16494081-3BA9-417D-AD79-35C00E9272A4}"/>
              </a:ext>
            </a:extLst>
          </p:cNvPr>
          <p:cNvGrpSpPr/>
          <p:nvPr/>
        </p:nvGrpSpPr>
        <p:grpSpPr>
          <a:xfrm>
            <a:off x="917790" y="1447800"/>
            <a:ext cx="2214511" cy="1467219"/>
            <a:chOff x="902550" y="1217363"/>
            <a:chExt cx="1780243" cy="1179496"/>
          </a:xfrm>
        </p:grpSpPr>
        <p:sp>
          <p:nvSpPr>
            <p:cNvPr id="305" name="角丸四角形 344">
              <a:extLst>
                <a:ext uri="{FF2B5EF4-FFF2-40B4-BE49-F238E27FC236}">
                  <a16:creationId xmlns:a16="http://schemas.microsoft.com/office/drawing/2014/main" id="{13A4A02F-FEE8-4906-B996-1E60AF78D9F7}"/>
                </a:ext>
              </a:extLst>
            </p:cNvPr>
            <p:cNvSpPr/>
            <p:nvPr/>
          </p:nvSpPr>
          <p:spPr bwMode="auto">
            <a:xfrm>
              <a:off x="902550" y="12173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角丸四角形 347">
              <a:extLst>
                <a:ext uri="{FF2B5EF4-FFF2-40B4-BE49-F238E27FC236}">
                  <a16:creationId xmlns:a16="http://schemas.microsoft.com/office/drawing/2014/main" id="{0D150A2F-41EB-49C5-A0F9-BF552AB8FAB3}"/>
                </a:ext>
              </a:extLst>
            </p:cNvPr>
            <p:cNvSpPr/>
            <p:nvPr/>
          </p:nvSpPr>
          <p:spPr bwMode="auto">
            <a:xfrm>
              <a:off x="1056421" y="16771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テキスト ボックス 306">
              <a:extLst>
                <a:ext uri="{FF2B5EF4-FFF2-40B4-BE49-F238E27FC236}">
                  <a16:creationId xmlns:a16="http://schemas.microsoft.com/office/drawing/2014/main" id="{C44FF477-3543-441E-9822-BB967D1ACA16}"/>
                </a:ext>
              </a:extLst>
            </p:cNvPr>
            <p:cNvSpPr txBox="1"/>
            <p:nvPr/>
          </p:nvSpPr>
          <p:spPr>
            <a:xfrm>
              <a:off x="1056419" y="1447611"/>
              <a:ext cx="881245" cy="1373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/>
                <a:t>CREDIT CARD</a:t>
              </a:r>
              <a:endParaRPr kumimoji="1" lang="ja-JP" altLang="en-US" b="1" dirty="0"/>
            </a:p>
          </p:txBody>
        </p:sp>
        <p:sp>
          <p:nvSpPr>
            <p:cNvPr id="308" name="二等辺三角形 307">
              <a:extLst>
                <a:ext uri="{FF2B5EF4-FFF2-40B4-BE49-F238E27FC236}">
                  <a16:creationId xmlns:a16="http://schemas.microsoft.com/office/drawing/2014/main" id="{A2250809-34ED-4A63-A083-8F6BAF4C5B12}"/>
                </a:ext>
              </a:extLst>
            </p:cNvPr>
            <p:cNvSpPr/>
            <p:nvPr/>
          </p:nvSpPr>
          <p:spPr bwMode="auto">
            <a:xfrm rot="16200000">
              <a:off x="982234" y="12827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テキスト ボックス 308">
              <a:extLst>
                <a:ext uri="{FF2B5EF4-FFF2-40B4-BE49-F238E27FC236}">
                  <a16:creationId xmlns:a16="http://schemas.microsoft.com/office/drawing/2014/main" id="{6A07B246-536F-44B3-BDC5-7E28C58250DD}"/>
                </a:ext>
              </a:extLst>
            </p:cNvPr>
            <p:cNvSpPr txBox="1"/>
            <p:nvPr/>
          </p:nvSpPr>
          <p:spPr>
            <a:xfrm>
              <a:off x="1061393" y="2042699"/>
              <a:ext cx="1462557" cy="12463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7C8B5CF7-ACBB-49F1-807E-3A0085605E27}"/>
                </a:ext>
              </a:extLst>
            </p:cNvPr>
            <p:cNvSpPr txBox="1"/>
            <p:nvPr/>
          </p:nvSpPr>
          <p:spPr>
            <a:xfrm>
              <a:off x="1061392" y="2208613"/>
              <a:ext cx="624839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1" name="テキスト ボックス 310">
              <a:extLst>
                <a:ext uri="{FF2B5EF4-FFF2-40B4-BE49-F238E27FC236}">
                  <a16:creationId xmlns:a16="http://schemas.microsoft.com/office/drawing/2014/main" id="{937DCC85-285E-4F4C-B005-445E6039849D}"/>
                </a:ext>
              </a:extLst>
            </p:cNvPr>
            <p:cNvSpPr txBox="1"/>
            <p:nvPr/>
          </p:nvSpPr>
          <p:spPr>
            <a:xfrm>
              <a:off x="2198477" y="2208613"/>
              <a:ext cx="325474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385D5245-4912-430E-9C65-AFE0102C3D85}"/>
                </a:ext>
              </a:extLst>
            </p:cNvPr>
            <p:cNvSpPr/>
            <p:nvPr/>
          </p:nvSpPr>
          <p:spPr bwMode="auto">
            <a:xfrm>
              <a:off x="2387714" y="12807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615355D5-4607-44F0-92EC-E5B440F681D1}"/>
              </a:ext>
            </a:extLst>
          </p:cNvPr>
          <p:cNvGrpSpPr/>
          <p:nvPr/>
        </p:nvGrpSpPr>
        <p:grpSpPr>
          <a:xfrm>
            <a:off x="6812868" y="1447800"/>
            <a:ext cx="2214511" cy="1467219"/>
            <a:chOff x="4953369" y="1217363"/>
            <a:chExt cx="1780243" cy="1179496"/>
          </a:xfrm>
        </p:grpSpPr>
        <p:sp>
          <p:nvSpPr>
            <p:cNvPr id="314" name="角丸四角形 344">
              <a:extLst>
                <a:ext uri="{FF2B5EF4-FFF2-40B4-BE49-F238E27FC236}">
                  <a16:creationId xmlns:a16="http://schemas.microsoft.com/office/drawing/2014/main" id="{B290C96B-20B1-41A2-A681-219C2DA0EAFB}"/>
                </a:ext>
              </a:extLst>
            </p:cNvPr>
            <p:cNvSpPr/>
            <p:nvPr/>
          </p:nvSpPr>
          <p:spPr bwMode="auto">
            <a:xfrm>
              <a:off x="4953369" y="12173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角丸四角形 344">
              <a:extLst>
                <a:ext uri="{FF2B5EF4-FFF2-40B4-BE49-F238E27FC236}">
                  <a16:creationId xmlns:a16="http://schemas.microsoft.com/office/drawing/2014/main" id="{E2AA4E87-8F37-485D-92DB-342A04E5D3F8}"/>
                </a:ext>
              </a:extLst>
            </p:cNvPr>
            <p:cNvSpPr/>
            <p:nvPr/>
          </p:nvSpPr>
          <p:spPr bwMode="auto">
            <a:xfrm>
              <a:off x="4953369" y="1327710"/>
              <a:ext cx="1780243" cy="1277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角丸四角形 344">
              <a:extLst>
                <a:ext uri="{FF2B5EF4-FFF2-40B4-BE49-F238E27FC236}">
                  <a16:creationId xmlns:a16="http://schemas.microsoft.com/office/drawing/2014/main" id="{B0E620C1-BE3B-4FBD-8E28-CB349BE37A1B}"/>
                </a:ext>
              </a:extLst>
            </p:cNvPr>
            <p:cNvSpPr/>
            <p:nvPr/>
          </p:nvSpPr>
          <p:spPr bwMode="auto">
            <a:xfrm>
              <a:off x="5061131" y="1582828"/>
              <a:ext cx="1260140" cy="20308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6018E409-671E-4438-9982-549DBDA324E3}"/>
                </a:ext>
              </a:extLst>
            </p:cNvPr>
            <p:cNvCxnSpPr/>
            <p:nvPr/>
          </p:nvCxnSpPr>
          <p:spPr bwMode="auto">
            <a:xfrm>
              <a:off x="5061131" y="2144294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0E0A3138-95CF-45A8-AEAA-079DB9ACEC00}"/>
                </a:ext>
              </a:extLst>
            </p:cNvPr>
            <p:cNvCxnSpPr/>
            <p:nvPr/>
          </p:nvCxnSpPr>
          <p:spPr bwMode="auto">
            <a:xfrm>
              <a:off x="5061131" y="2182330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80E6527-D61B-488E-B9C3-614532DADACD}"/>
                </a:ext>
              </a:extLst>
            </p:cNvPr>
            <p:cNvCxnSpPr/>
            <p:nvPr/>
          </p:nvCxnSpPr>
          <p:spPr bwMode="auto">
            <a:xfrm>
              <a:off x="5061131" y="2220365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31FB87A2-76E4-4CEA-9429-64A73383F52E}"/>
                </a:ext>
              </a:extLst>
            </p:cNvPr>
            <p:cNvCxnSpPr/>
            <p:nvPr/>
          </p:nvCxnSpPr>
          <p:spPr bwMode="auto">
            <a:xfrm>
              <a:off x="5061131" y="2258401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9F57C7AB-A24F-4B4F-840A-D08288C2A58D}"/>
                </a:ext>
              </a:extLst>
            </p:cNvPr>
            <p:cNvCxnSpPr/>
            <p:nvPr/>
          </p:nvCxnSpPr>
          <p:spPr bwMode="auto">
            <a:xfrm>
              <a:off x="5061131" y="2296436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2" name="テキスト ボックス 321">
              <a:extLst>
                <a:ext uri="{FF2B5EF4-FFF2-40B4-BE49-F238E27FC236}">
                  <a16:creationId xmlns:a16="http://schemas.microsoft.com/office/drawing/2014/main" id="{3DCA79A0-AE7A-4FEC-ACCA-1BCD4C09004D}"/>
                </a:ext>
              </a:extLst>
            </p:cNvPr>
            <p:cNvSpPr txBox="1"/>
            <p:nvPr/>
          </p:nvSpPr>
          <p:spPr>
            <a:xfrm>
              <a:off x="5935753" y="1642417"/>
              <a:ext cx="336012" cy="839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0000 000</a:t>
              </a:r>
              <a:endParaRPr kumimoji="1" lang="ja-JP" altLang="en-US" dirty="0"/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BEAA84E6-7309-4F3B-AA16-A89A4F7B556B}"/>
              </a:ext>
            </a:extLst>
          </p:cNvPr>
          <p:cNvGrpSpPr/>
          <p:nvPr/>
        </p:nvGrpSpPr>
        <p:grpSpPr>
          <a:xfrm>
            <a:off x="917790" y="4305300"/>
            <a:ext cx="2214511" cy="1467219"/>
            <a:chOff x="902550" y="2550863"/>
            <a:chExt cx="1780243" cy="1179496"/>
          </a:xfrm>
        </p:grpSpPr>
        <p:sp>
          <p:nvSpPr>
            <p:cNvPr id="324" name="角丸四角形 344">
              <a:extLst>
                <a:ext uri="{FF2B5EF4-FFF2-40B4-BE49-F238E27FC236}">
                  <a16:creationId xmlns:a16="http://schemas.microsoft.com/office/drawing/2014/main" id="{29E4B26C-2491-40CF-B27C-40BC3404DCAF}"/>
                </a:ext>
              </a:extLst>
            </p:cNvPr>
            <p:cNvSpPr/>
            <p:nvPr/>
          </p:nvSpPr>
          <p:spPr bwMode="auto">
            <a:xfrm>
              <a:off x="902550" y="25508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accent5">
                    <a:lumMod val="90000"/>
                  </a:schemeClr>
                </a:gs>
                <a:gs pos="5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角丸四角形 347">
              <a:extLst>
                <a:ext uri="{FF2B5EF4-FFF2-40B4-BE49-F238E27FC236}">
                  <a16:creationId xmlns:a16="http://schemas.microsoft.com/office/drawing/2014/main" id="{B1407223-3EEF-4055-82FA-210EDB5914EC}"/>
                </a:ext>
              </a:extLst>
            </p:cNvPr>
            <p:cNvSpPr/>
            <p:nvPr/>
          </p:nvSpPr>
          <p:spPr bwMode="auto">
            <a:xfrm>
              <a:off x="1056421" y="30106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F5EF3524-B628-4562-A399-A4872B826A05}"/>
                </a:ext>
              </a:extLst>
            </p:cNvPr>
            <p:cNvSpPr txBox="1"/>
            <p:nvPr/>
          </p:nvSpPr>
          <p:spPr>
            <a:xfrm>
              <a:off x="1056419" y="2781111"/>
              <a:ext cx="881245" cy="1373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</a:rPr>
                <a:t>CREDIT CARD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27" name="二等辺三角形 326">
              <a:extLst>
                <a:ext uri="{FF2B5EF4-FFF2-40B4-BE49-F238E27FC236}">
                  <a16:creationId xmlns:a16="http://schemas.microsoft.com/office/drawing/2014/main" id="{79E57836-067D-4FB1-8324-C16764C4CE2E}"/>
                </a:ext>
              </a:extLst>
            </p:cNvPr>
            <p:cNvSpPr/>
            <p:nvPr/>
          </p:nvSpPr>
          <p:spPr bwMode="auto">
            <a:xfrm rot="16200000">
              <a:off x="982234" y="26162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テキスト ボックス 327">
              <a:extLst>
                <a:ext uri="{FF2B5EF4-FFF2-40B4-BE49-F238E27FC236}">
                  <a16:creationId xmlns:a16="http://schemas.microsoft.com/office/drawing/2014/main" id="{A373EE3A-1A7E-4EA7-9B61-01545A18BE44}"/>
                </a:ext>
              </a:extLst>
            </p:cNvPr>
            <p:cNvSpPr txBox="1"/>
            <p:nvPr/>
          </p:nvSpPr>
          <p:spPr>
            <a:xfrm>
              <a:off x="1061393" y="3376199"/>
              <a:ext cx="1462557" cy="12463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29" name="テキスト ボックス 328">
              <a:extLst>
                <a:ext uri="{FF2B5EF4-FFF2-40B4-BE49-F238E27FC236}">
                  <a16:creationId xmlns:a16="http://schemas.microsoft.com/office/drawing/2014/main" id="{E97669F3-5D4F-4192-B644-79457505FE7A}"/>
                </a:ext>
              </a:extLst>
            </p:cNvPr>
            <p:cNvSpPr txBox="1"/>
            <p:nvPr/>
          </p:nvSpPr>
          <p:spPr>
            <a:xfrm>
              <a:off x="1061392" y="3542113"/>
              <a:ext cx="624839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0" name="テキスト ボックス 329">
              <a:extLst>
                <a:ext uri="{FF2B5EF4-FFF2-40B4-BE49-F238E27FC236}">
                  <a16:creationId xmlns:a16="http://schemas.microsoft.com/office/drawing/2014/main" id="{39DAA2A6-FC9D-4BAC-9759-7BEFBF12DC90}"/>
                </a:ext>
              </a:extLst>
            </p:cNvPr>
            <p:cNvSpPr txBox="1"/>
            <p:nvPr/>
          </p:nvSpPr>
          <p:spPr>
            <a:xfrm>
              <a:off x="2198477" y="3542113"/>
              <a:ext cx="325474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1" name="四角形: 角を丸くする 330">
              <a:extLst>
                <a:ext uri="{FF2B5EF4-FFF2-40B4-BE49-F238E27FC236}">
                  <a16:creationId xmlns:a16="http://schemas.microsoft.com/office/drawing/2014/main" id="{5AAC9D5D-1D7F-43D1-9DEF-C950F4775DB7}"/>
                </a:ext>
              </a:extLst>
            </p:cNvPr>
            <p:cNvSpPr/>
            <p:nvPr/>
          </p:nvSpPr>
          <p:spPr bwMode="auto">
            <a:xfrm>
              <a:off x="2387714" y="26142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71CD0EB4-651A-4E04-9FFE-9061EF37E8D4}"/>
              </a:ext>
            </a:extLst>
          </p:cNvPr>
          <p:cNvGrpSpPr/>
          <p:nvPr/>
        </p:nvGrpSpPr>
        <p:grpSpPr>
          <a:xfrm>
            <a:off x="6812868" y="4305300"/>
            <a:ext cx="2214511" cy="1467219"/>
            <a:chOff x="4953369" y="2550863"/>
            <a:chExt cx="1780243" cy="1179496"/>
          </a:xfrm>
        </p:grpSpPr>
        <p:sp>
          <p:nvSpPr>
            <p:cNvPr id="333" name="角丸四角形 344">
              <a:extLst>
                <a:ext uri="{FF2B5EF4-FFF2-40B4-BE49-F238E27FC236}">
                  <a16:creationId xmlns:a16="http://schemas.microsoft.com/office/drawing/2014/main" id="{CD5ADC95-4B61-418F-97FB-DF45E92F71E4}"/>
                </a:ext>
              </a:extLst>
            </p:cNvPr>
            <p:cNvSpPr/>
            <p:nvPr/>
          </p:nvSpPr>
          <p:spPr bwMode="auto">
            <a:xfrm>
              <a:off x="4953369" y="25508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4" name="角丸四角形 344">
              <a:extLst>
                <a:ext uri="{FF2B5EF4-FFF2-40B4-BE49-F238E27FC236}">
                  <a16:creationId xmlns:a16="http://schemas.microsoft.com/office/drawing/2014/main" id="{44B7BC51-6BF4-43A2-BBB5-69F331CF03DE}"/>
                </a:ext>
              </a:extLst>
            </p:cNvPr>
            <p:cNvSpPr/>
            <p:nvPr/>
          </p:nvSpPr>
          <p:spPr bwMode="auto">
            <a:xfrm>
              <a:off x="4953369" y="2661210"/>
              <a:ext cx="1780243" cy="1277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角丸四角形 344">
              <a:extLst>
                <a:ext uri="{FF2B5EF4-FFF2-40B4-BE49-F238E27FC236}">
                  <a16:creationId xmlns:a16="http://schemas.microsoft.com/office/drawing/2014/main" id="{D5A51D38-EEFB-476E-B8FE-3DCBA1227383}"/>
                </a:ext>
              </a:extLst>
            </p:cNvPr>
            <p:cNvSpPr/>
            <p:nvPr/>
          </p:nvSpPr>
          <p:spPr bwMode="auto">
            <a:xfrm>
              <a:off x="5061131" y="2916328"/>
              <a:ext cx="1260140" cy="20308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5BE09619-A7DD-4C45-A954-5C895B482460}"/>
                </a:ext>
              </a:extLst>
            </p:cNvPr>
            <p:cNvCxnSpPr/>
            <p:nvPr/>
          </p:nvCxnSpPr>
          <p:spPr bwMode="auto">
            <a:xfrm>
              <a:off x="5061131" y="3477794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21E6E7BF-664F-4428-823B-0F91122937D3}"/>
                </a:ext>
              </a:extLst>
            </p:cNvPr>
            <p:cNvCxnSpPr/>
            <p:nvPr/>
          </p:nvCxnSpPr>
          <p:spPr bwMode="auto">
            <a:xfrm>
              <a:off x="5061131" y="3515830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BF73108A-7114-426B-BA4B-8A1B1283444C}"/>
                </a:ext>
              </a:extLst>
            </p:cNvPr>
            <p:cNvCxnSpPr/>
            <p:nvPr/>
          </p:nvCxnSpPr>
          <p:spPr bwMode="auto">
            <a:xfrm>
              <a:off x="5061131" y="3553865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EC71FC7B-ED28-4825-B6E8-C8751BD2BBD9}"/>
                </a:ext>
              </a:extLst>
            </p:cNvPr>
            <p:cNvCxnSpPr/>
            <p:nvPr/>
          </p:nvCxnSpPr>
          <p:spPr bwMode="auto">
            <a:xfrm>
              <a:off x="5061131" y="3591901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B689F159-B266-4FA3-8271-0B89DE01077D}"/>
                </a:ext>
              </a:extLst>
            </p:cNvPr>
            <p:cNvCxnSpPr/>
            <p:nvPr/>
          </p:nvCxnSpPr>
          <p:spPr bwMode="auto">
            <a:xfrm>
              <a:off x="5061131" y="3629936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1" name="テキスト ボックス 340">
              <a:extLst>
                <a:ext uri="{FF2B5EF4-FFF2-40B4-BE49-F238E27FC236}">
                  <a16:creationId xmlns:a16="http://schemas.microsoft.com/office/drawing/2014/main" id="{42C505C6-5522-4E3E-861D-93DA8D716F26}"/>
                </a:ext>
              </a:extLst>
            </p:cNvPr>
            <p:cNvSpPr txBox="1"/>
            <p:nvPr/>
          </p:nvSpPr>
          <p:spPr>
            <a:xfrm>
              <a:off x="5935753" y="2975917"/>
              <a:ext cx="336012" cy="839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0000 000</a:t>
              </a:r>
              <a:endParaRPr kumimoji="1" lang="ja-JP" altLang="en-US" dirty="0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A4A0591A-86CD-4FC4-8F57-758982453FEC}"/>
              </a:ext>
            </a:extLst>
          </p:cNvPr>
          <p:cNvGrpSpPr/>
          <p:nvPr/>
        </p:nvGrpSpPr>
        <p:grpSpPr>
          <a:xfrm>
            <a:off x="3868511" y="1447800"/>
            <a:ext cx="2214511" cy="1467219"/>
            <a:chOff x="2927959" y="1217363"/>
            <a:chExt cx="1780243" cy="1179496"/>
          </a:xfrm>
        </p:grpSpPr>
        <p:sp>
          <p:nvSpPr>
            <p:cNvPr id="343" name="角丸四角形 344">
              <a:extLst>
                <a:ext uri="{FF2B5EF4-FFF2-40B4-BE49-F238E27FC236}">
                  <a16:creationId xmlns:a16="http://schemas.microsoft.com/office/drawing/2014/main" id="{2CEADCE6-9DC9-49C6-BA80-1F3844986CD4}"/>
                </a:ext>
              </a:extLst>
            </p:cNvPr>
            <p:cNvSpPr/>
            <p:nvPr/>
          </p:nvSpPr>
          <p:spPr bwMode="auto">
            <a:xfrm>
              <a:off x="2927959" y="12173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A6CC8B35-09A8-44BB-8D7D-687C4BAE9A32}"/>
                </a:ext>
              </a:extLst>
            </p:cNvPr>
            <p:cNvSpPr/>
            <p:nvPr/>
          </p:nvSpPr>
          <p:spPr bwMode="auto">
            <a:xfrm>
              <a:off x="2959631" y="1813474"/>
              <a:ext cx="1716898" cy="543934"/>
            </a:xfrm>
            <a:custGeom>
              <a:avLst/>
              <a:gdLst>
                <a:gd name="connsiteX0" fmla="*/ 276292 w 1716898"/>
                <a:gd name="connsiteY0" fmla="*/ 1704 h 543934"/>
                <a:gd name="connsiteX1" fmla="*/ 1699194 w 1716898"/>
                <a:gd name="connsiteY1" fmla="*/ 300528 h 543934"/>
                <a:gd name="connsiteX2" fmla="*/ 1716898 w 1716898"/>
                <a:gd name="connsiteY2" fmla="*/ 294528 h 543934"/>
                <a:gd name="connsiteX3" fmla="*/ 1716898 w 1716898"/>
                <a:gd name="connsiteY3" fmla="*/ 502060 h 543934"/>
                <a:gd name="connsiteX4" fmla="*/ 1675024 w 1716898"/>
                <a:gd name="connsiteY4" fmla="*/ 543934 h 543934"/>
                <a:gd name="connsiteX5" fmla="*/ 41874 w 1716898"/>
                <a:gd name="connsiteY5" fmla="*/ 543934 h 543934"/>
                <a:gd name="connsiteX6" fmla="*/ 0 w 1716898"/>
                <a:gd name="connsiteY6" fmla="*/ 502060 h 543934"/>
                <a:gd name="connsiteX7" fmla="*/ 0 w 1716898"/>
                <a:gd name="connsiteY7" fmla="*/ 86282 h 543934"/>
                <a:gd name="connsiteX8" fmla="*/ 17582 w 1716898"/>
                <a:gd name="connsiteY8" fmla="*/ 75793 h 543934"/>
                <a:gd name="connsiteX9" fmla="*/ 276292 w 1716898"/>
                <a:gd name="connsiteY9" fmla="*/ 1704 h 54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6898" h="543934">
                  <a:moveTo>
                    <a:pt x="276292" y="1704"/>
                  </a:moveTo>
                  <a:cubicBezTo>
                    <a:pt x="750592" y="-31499"/>
                    <a:pt x="1224893" y="433338"/>
                    <a:pt x="1699194" y="300528"/>
                  </a:cubicBezTo>
                  <a:lnTo>
                    <a:pt x="1716898" y="294528"/>
                  </a:lnTo>
                  <a:lnTo>
                    <a:pt x="1716898" y="502060"/>
                  </a:lnTo>
                  <a:cubicBezTo>
                    <a:pt x="1716898" y="525186"/>
                    <a:pt x="1698150" y="543934"/>
                    <a:pt x="1675024" y="543934"/>
                  </a:cubicBezTo>
                  <a:lnTo>
                    <a:pt x="41874" y="543934"/>
                  </a:lnTo>
                  <a:cubicBezTo>
                    <a:pt x="18748" y="543934"/>
                    <a:pt x="0" y="525186"/>
                    <a:pt x="0" y="502060"/>
                  </a:cubicBezTo>
                  <a:lnTo>
                    <a:pt x="0" y="86282"/>
                  </a:lnTo>
                  <a:lnTo>
                    <a:pt x="17582" y="75793"/>
                  </a:lnTo>
                  <a:cubicBezTo>
                    <a:pt x="103819" y="30242"/>
                    <a:pt x="190055" y="7741"/>
                    <a:pt x="276292" y="170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テキスト ボックス 344">
              <a:extLst>
                <a:ext uri="{FF2B5EF4-FFF2-40B4-BE49-F238E27FC236}">
                  <a16:creationId xmlns:a16="http://schemas.microsoft.com/office/drawing/2014/main" id="{932AD65C-4C2B-455D-B85A-96F414FA7555}"/>
                </a:ext>
              </a:extLst>
            </p:cNvPr>
            <p:cNvSpPr txBox="1"/>
            <p:nvPr/>
          </p:nvSpPr>
          <p:spPr>
            <a:xfrm>
              <a:off x="3081828" y="1447611"/>
              <a:ext cx="881245" cy="1373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〇〇〇〇銀行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346" name="二等辺三角形 345">
              <a:extLst>
                <a:ext uri="{FF2B5EF4-FFF2-40B4-BE49-F238E27FC236}">
                  <a16:creationId xmlns:a16="http://schemas.microsoft.com/office/drawing/2014/main" id="{E8A41B7B-609E-423C-96A8-121D3F566797}"/>
                </a:ext>
              </a:extLst>
            </p:cNvPr>
            <p:cNvSpPr/>
            <p:nvPr/>
          </p:nvSpPr>
          <p:spPr bwMode="auto">
            <a:xfrm rot="16200000">
              <a:off x="3007643" y="12827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60B595BA-567A-4C66-B82B-14B6C582FDB8}"/>
                </a:ext>
              </a:extLst>
            </p:cNvPr>
            <p:cNvSpPr txBox="1"/>
            <p:nvPr/>
          </p:nvSpPr>
          <p:spPr>
            <a:xfrm>
              <a:off x="3086802" y="2042699"/>
              <a:ext cx="1462557" cy="12463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8" name="テキスト ボックス 347">
              <a:extLst>
                <a:ext uri="{FF2B5EF4-FFF2-40B4-BE49-F238E27FC236}">
                  <a16:creationId xmlns:a16="http://schemas.microsoft.com/office/drawing/2014/main" id="{6F80D06B-693C-4FA0-9380-4AA32AB3766C}"/>
                </a:ext>
              </a:extLst>
            </p:cNvPr>
            <p:cNvSpPr txBox="1"/>
            <p:nvPr/>
          </p:nvSpPr>
          <p:spPr>
            <a:xfrm>
              <a:off x="3086801" y="2208613"/>
              <a:ext cx="624839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9" name="テキスト ボックス 348">
              <a:extLst>
                <a:ext uri="{FF2B5EF4-FFF2-40B4-BE49-F238E27FC236}">
                  <a16:creationId xmlns:a16="http://schemas.microsoft.com/office/drawing/2014/main" id="{179DB572-C6C8-469C-BB31-55C6147E503A}"/>
                </a:ext>
              </a:extLst>
            </p:cNvPr>
            <p:cNvSpPr txBox="1"/>
            <p:nvPr/>
          </p:nvSpPr>
          <p:spPr>
            <a:xfrm>
              <a:off x="4223886" y="2208613"/>
              <a:ext cx="325474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0" name="四角形: 角を丸くする 349">
              <a:extLst>
                <a:ext uri="{FF2B5EF4-FFF2-40B4-BE49-F238E27FC236}">
                  <a16:creationId xmlns:a16="http://schemas.microsoft.com/office/drawing/2014/main" id="{29F27692-FA41-4194-B232-9F789ECD3496}"/>
                </a:ext>
              </a:extLst>
            </p:cNvPr>
            <p:cNvSpPr/>
            <p:nvPr/>
          </p:nvSpPr>
          <p:spPr bwMode="auto">
            <a:xfrm>
              <a:off x="4413123" y="12807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角丸四角形 347">
              <a:extLst>
                <a:ext uri="{FF2B5EF4-FFF2-40B4-BE49-F238E27FC236}">
                  <a16:creationId xmlns:a16="http://schemas.microsoft.com/office/drawing/2014/main" id="{A3DC9C18-5D1C-42F3-BCCA-FCFA5E1BD6A6}"/>
                </a:ext>
              </a:extLst>
            </p:cNvPr>
            <p:cNvSpPr/>
            <p:nvPr/>
          </p:nvSpPr>
          <p:spPr bwMode="auto">
            <a:xfrm>
              <a:off x="3081830" y="16771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882F136A-DD5B-4A65-A224-C5252B9F7FB1}"/>
              </a:ext>
            </a:extLst>
          </p:cNvPr>
          <p:cNvGrpSpPr/>
          <p:nvPr/>
        </p:nvGrpSpPr>
        <p:grpSpPr>
          <a:xfrm>
            <a:off x="3868511" y="4305300"/>
            <a:ext cx="2214511" cy="1467219"/>
            <a:chOff x="2927959" y="2550863"/>
            <a:chExt cx="1780243" cy="1179496"/>
          </a:xfrm>
        </p:grpSpPr>
        <p:sp>
          <p:nvSpPr>
            <p:cNvPr id="353" name="角丸四角形 344">
              <a:extLst>
                <a:ext uri="{FF2B5EF4-FFF2-40B4-BE49-F238E27FC236}">
                  <a16:creationId xmlns:a16="http://schemas.microsoft.com/office/drawing/2014/main" id="{5AC145AB-1B7F-4484-A7B4-E42894877E63}"/>
                </a:ext>
              </a:extLst>
            </p:cNvPr>
            <p:cNvSpPr/>
            <p:nvPr/>
          </p:nvSpPr>
          <p:spPr bwMode="auto">
            <a:xfrm>
              <a:off x="2927959" y="25508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accent5">
                    <a:lumMod val="90000"/>
                  </a:schemeClr>
                </a:gs>
                <a:gs pos="5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62AD9A71-1C83-4893-BCEF-166C0A880B61}"/>
                </a:ext>
              </a:extLst>
            </p:cNvPr>
            <p:cNvSpPr/>
            <p:nvPr/>
          </p:nvSpPr>
          <p:spPr bwMode="auto">
            <a:xfrm>
              <a:off x="2959631" y="3157481"/>
              <a:ext cx="1716898" cy="543934"/>
            </a:xfrm>
            <a:custGeom>
              <a:avLst/>
              <a:gdLst>
                <a:gd name="connsiteX0" fmla="*/ 276292 w 1716898"/>
                <a:gd name="connsiteY0" fmla="*/ 1704 h 543934"/>
                <a:gd name="connsiteX1" fmla="*/ 1699194 w 1716898"/>
                <a:gd name="connsiteY1" fmla="*/ 300528 h 543934"/>
                <a:gd name="connsiteX2" fmla="*/ 1716898 w 1716898"/>
                <a:gd name="connsiteY2" fmla="*/ 294528 h 543934"/>
                <a:gd name="connsiteX3" fmla="*/ 1716898 w 1716898"/>
                <a:gd name="connsiteY3" fmla="*/ 502060 h 543934"/>
                <a:gd name="connsiteX4" fmla="*/ 1675024 w 1716898"/>
                <a:gd name="connsiteY4" fmla="*/ 543934 h 543934"/>
                <a:gd name="connsiteX5" fmla="*/ 41874 w 1716898"/>
                <a:gd name="connsiteY5" fmla="*/ 543934 h 543934"/>
                <a:gd name="connsiteX6" fmla="*/ 0 w 1716898"/>
                <a:gd name="connsiteY6" fmla="*/ 502060 h 543934"/>
                <a:gd name="connsiteX7" fmla="*/ 0 w 1716898"/>
                <a:gd name="connsiteY7" fmla="*/ 86282 h 543934"/>
                <a:gd name="connsiteX8" fmla="*/ 17582 w 1716898"/>
                <a:gd name="connsiteY8" fmla="*/ 75793 h 543934"/>
                <a:gd name="connsiteX9" fmla="*/ 276292 w 1716898"/>
                <a:gd name="connsiteY9" fmla="*/ 1704 h 54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6898" h="543934">
                  <a:moveTo>
                    <a:pt x="276292" y="1704"/>
                  </a:moveTo>
                  <a:cubicBezTo>
                    <a:pt x="750592" y="-31499"/>
                    <a:pt x="1224893" y="433338"/>
                    <a:pt x="1699194" y="300528"/>
                  </a:cubicBezTo>
                  <a:lnTo>
                    <a:pt x="1716898" y="294528"/>
                  </a:lnTo>
                  <a:lnTo>
                    <a:pt x="1716898" y="502060"/>
                  </a:lnTo>
                  <a:cubicBezTo>
                    <a:pt x="1716898" y="525186"/>
                    <a:pt x="1698150" y="543934"/>
                    <a:pt x="1675024" y="543934"/>
                  </a:cubicBezTo>
                  <a:lnTo>
                    <a:pt x="41874" y="543934"/>
                  </a:lnTo>
                  <a:cubicBezTo>
                    <a:pt x="18748" y="543934"/>
                    <a:pt x="0" y="525186"/>
                    <a:pt x="0" y="502060"/>
                  </a:cubicBezTo>
                  <a:lnTo>
                    <a:pt x="0" y="86282"/>
                  </a:lnTo>
                  <a:lnTo>
                    <a:pt x="17582" y="75793"/>
                  </a:lnTo>
                  <a:cubicBezTo>
                    <a:pt x="103819" y="30242"/>
                    <a:pt x="190055" y="7741"/>
                    <a:pt x="276292" y="170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90000"/>
                  </a:schemeClr>
                </a:gs>
                <a:gs pos="0">
                  <a:schemeClr val="accent5">
                    <a:lumMod val="25000"/>
                  </a:schemeClr>
                </a:gs>
              </a:gsLst>
              <a:lin ang="81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5" name="テキスト ボックス 354">
              <a:extLst>
                <a:ext uri="{FF2B5EF4-FFF2-40B4-BE49-F238E27FC236}">
                  <a16:creationId xmlns:a16="http://schemas.microsoft.com/office/drawing/2014/main" id="{5A69968D-B07A-4D67-B549-558E27B6D130}"/>
                </a:ext>
              </a:extLst>
            </p:cNvPr>
            <p:cNvSpPr txBox="1"/>
            <p:nvPr/>
          </p:nvSpPr>
          <p:spPr>
            <a:xfrm>
              <a:off x="3081828" y="2781111"/>
              <a:ext cx="881245" cy="1373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〇〇〇〇銀行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6" name="二等辺三角形 355">
              <a:extLst>
                <a:ext uri="{FF2B5EF4-FFF2-40B4-BE49-F238E27FC236}">
                  <a16:creationId xmlns:a16="http://schemas.microsoft.com/office/drawing/2014/main" id="{CE46DB78-967A-4581-A07C-BC62A1467DEA}"/>
                </a:ext>
              </a:extLst>
            </p:cNvPr>
            <p:cNvSpPr/>
            <p:nvPr/>
          </p:nvSpPr>
          <p:spPr bwMode="auto">
            <a:xfrm rot="16200000">
              <a:off x="3007643" y="26162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90309D6A-CE28-4ED7-AFA4-A78F2BE38F78}"/>
                </a:ext>
              </a:extLst>
            </p:cNvPr>
            <p:cNvSpPr txBox="1"/>
            <p:nvPr/>
          </p:nvSpPr>
          <p:spPr>
            <a:xfrm>
              <a:off x="3086802" y="3376199"/>
              <a:ext cx="1462557" cy="12463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8" name="テキスト ボックス 357">
              <a:extLst>
                <a:ext uri="{FF2B5EF4-FFF2-40B4-BE49-F238E27FC236}">
                  <a16:creationId xmlns:a16="http://schemas.microsoft.com/office/drawing/2014/main" id="{5DFF3423-8923-49F3-8054-DFE6DBD79D47}"/>
                </a:ext>
              </a:extLst>
            </p:cNvPr>
            <p:cNvSpPr txBox="1"/>
            <p:nvPr/>
          </p:nvSpPr>
          <p:spPr>
            <a:xfrm>
              <a:off x="3086801" y="3542113"/>
              <a:ext cx="624839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9" name="テキスト ボックス 358">
              <a:extLst>
                <a:ext uri="{FF2B5EF4-FFF2-40B4-BE49-F238E27FC236}">
                  <a16:creationId xmlns:a16="http://schemas.microsoft.com/office/drawing/2014/main" id="{43C84006-D97F-49FA-BD7A-7CF88AF0AF8F}"/>
                </a:ext>
              </a:extLst>
            </p:cNvPr>
            <p:cNvSpPr txBox="1"/>
            <p:nvPr/>
          </p:nvSpPr>
          <p:spPr>
            <a:xfrm>
              <a:off x="4223886" y="3542113"/>
              <a:ext cx="325474" cy="87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60" name="四角形: 角を丸くする 359">
              <a:extLst>
                <a:ext uri="{FF2B5EF4-FFF2-40B4-BE49-F238E27FC236}">
                  <a16:creationId xmlns:a16="http://schemas.microsoft.com/office/drawing/2014/main" id="{84B1FCF6-8174-470C-9BF9-0070C3596951}"/>
                </a:ext>
              </a:extLst>
            </p:cNvPr>
            <p:cNvSpPr/>
            <p:nvPr/>
          </p:nvSpPr>
          <p:spPr bwMode="auto">
            <a:xfrm>
              <a:off x="4413123" y="26142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角丸四角形 347">
              <a:extLst>
                <a:ext uri="{FF2B5EF4-FFF2-40B4-BE49-F238E27FC236}">
                  <a16:creationId xmlns:a16="http://schemas.microsoft.com/office/drawing/2014/main" id="{6A6F2913-E3CC-45AE-8008-3336C0FDA312}"/>
                </a:ext>
              </a:extLst>
            </p:cNvPr>
            <p:cNvSpPr/>
            <p:nvPr/>
          </p:nvSpPr>
          <p:spPr bwMode="auto">
            <a:xfrm>
              <a:off x="3081830" y="30106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196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16494081-3BA9-417D-AD79-35C00E9272A4}"/>
              </a:ext>
            </a:extLst>
          </p:cNvPr>
          <p:cNvGrpSpPr/>
          <p:nvPr/>
        </p:nvGrpSpPr>
        <p:grpSpPr>
          <a:xfrm>
            <a:off x="917790" y="1447800"/>
            <a:ext cx="2214511" cy="1467219"/>
            <a:chOff x="902550" y="1217363"/>
            <a:chExt cx="1780243" cy="1179496"/>
          </a:xfrm>
        </p:grpSpPr>
        <p:sp>
          <p:nvSpPr>
            <p:cNvPr id="305" name="角丸四角形 344">
              <a:extLst>
                <a:ext uri="{FF2B5EF4-FFF2-40B4-BE49-F238E27FC236}">
                  <a16:creationId xmlns:a16="http://schemas.microsoft.com/office/drawing/2014/main" id="{13A4A02F-FEE8-4906-B996-1E60AF78D9F7}"/>
                </a:ext>
              </a:extLst>
            </p:cNvPr>
            <p:cNvSpPr/>
            <p:nvPr/>
          </p:nvSpPr>
          <p:spPr bwMode="auto">
            <a:xfrm>
              <a:off x="902550" y="12173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 w="63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角丸四角形 347">
              <a:extLst>
                <a:ext uri="{FF2B5EF4-FFF2-40B4-BE49-F238E27FC236}">
                  <a16:creationId xmlns:a16="http://schemas.microsoft.com/office/drawing/2014/main" id="{0D150A2F-41EB-49C5-A0F9-BF552AB8FAB3}"/>
                </a:ext>
              </a:extLst>
            </p:cNvPr>
            <p:cNvSpPr/>
            <p:nvPr/>
          </p:nvSpPr>
          <p:spPr bwMode="auto">
            <a:xfrm>
              <a:off x="1056421" y="16771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テキスト ボックス 306">
              <a:extLst>
                <a:ext uri="{FF2B5EF4-FFF2-40B4-BE49-F238E27FC236}">
                  <a16:creationId xmlns:a16="http://schemas.microsoft.com/office/drawing/2014/main" id="{C44FF477-3543-441E-9822-BB967D1ACA16}"/>
                </a:ext>
              </a:extLst>
            </p:cNvPr>
            <p:cNvSpPr txBox="1"/>
            <p:nvPr/>
          </p:nvSpPr>
          <p:spPr>
            <a:xfrm>
              <a:off x="1056419" y="1447611"/>
              <a:ext cx="881245" cy="1373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/>
                <a:t>CREDIT CARD</a:t>
              </a:r>
              <a:endParaRPr kumimoji="1" lang="ja-JP" altLang="en-US" b="1" dirty="0"/>
            </a:p>
          </p:txBody>
        </p:sp>
        <p:sp>
          <p:nvSpPr>
            <p:cNvPr id="308" name="二等辺三角形 307">
              <a:extLst>
                <a:ext uri="{FF2B5EF4-FFF2-40B4-BE49-F238E27FC236}">
                  <a16:creationId xmlns:a16="http://schemas.microsoft.com/office/drawing/2014/main" id="{A2250809-34ED-4A63-A083-8F6BAF4C5B12}"/>
                </a:ext>
              </a:extLst>
            </p:cNvPr>
            <p:cNvSpPr/>
            <p:nvPr/>
          </p:nvSpPr>
          <p:spPr bwMode="auto">
            <a:xfrm rot="16200000">
              <a:off x="982234" y="12827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テキスト ボックス 308">
              <a:extLst>
                <a:ext uri="{FF2B5EF4-FFF2-40B4-BE49-F238E27FC236}">
                  <a16:creationId xmlns:a16="http://schemas.microsoft.com/office/drawing/2014/main" id="{6A07B246-536F-44B3-BDC5-7E28C58250DD}"/>
                </a:ext>
              </a:extLst>
            </p:cNvPr>
            <p:cNvSpPr txBox="1"/>
            <p:nvPr/>
          </p:nvSpPr>
          <p:spPr>
            <a:xfrm>
              <a:off x="1061393" y="2042699"/>
              <a:ext cx="1462557" cy="1246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7C8B5CF7-ACBB-49F1-807E-3A0085605E27}"/>
                </a:ext>
              </a:extLst>
            </p:cNvPr>
            <p:cNvSpPr txBox="1"/>
            <p:nvPr/>
          </p:nvSpPr>
          <p:spPr>
            <a:xfrm>
              <a:off x="1061392" y="2208613"/>
              <a:ext cx="624839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1" name="テキスト ボックス 310">
              <a:extLst>
                <a:ext uri="{FF2B5EF4-FFF2-40B4-BE49-F238E27FC236}">
                  <a16:creationId xmlns:a16="http://schemas.microsoft.com/office/drawing/2014/main" id="{937DCC85-285E-4F4C-B005-445E6039849D}"/>
                </a:ext>
              </a:extLst>
            </p:cNvPr>
            <p:cNvSpPr txBox="1"/>
            <p:nvPr/>
          </p:nvSpPr>
          <p:spPr>
            <a:xfrm>
              <a:off x="2198477" y="2208613"/>
              <a:ext cx="325474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385D5245-4912-430E-9C65-AFE0102C3D85}"/>
                </a:ext>
              </a:extLst>
            </p:cNvPr>
            <p:cNvSpPr/>
            <p:nvPr/>
          </p:nvSpPr>
          <p:spPr bwMode="auto">
            <a:xfrm>
              <a:off x="2387714" y="12807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615355D5-4607-44F0-92EC-E5B440F681D1}"/>
              </a:ext>
            </a:extLst>
          </p:cNvPr>
          <p:cNvGrpSpPr/>
          <p:nvPr/>
        </p:nvGrpSpPr>
        <p:grpSpPr>
          <a:xfrm>
            <a:off x="6812868" y="1447800"/>
            <a:ext cx="2214511" cy="1467219"/>
            <a:chOff x="4953369" y="1217363"/>
            <a:chExt cx="1780243" cy="1179496"/>
          </a:xfrm>
        </p:grpSpPr>
        <p:sp>
          <p:nvSpPr>
            <p:cNvPr id="314" name="角丸四角形 344">
              <a:extLst>
                <a:ext uri="{FF2B5EF4-FFF2-40B4-BE49-F238E27FC236}">
                  <a16:creationId xmlns:a16="http://schemas.microsoft.com/office/drawing/2014/main" id="{B290C96B-20B1-41A2-A681-219C2DA0EAFB}"/>
                </a:ext>
              </a:extLst>
            </p:cNvPr>
            <p:cNvSpPr/>
            <p:nvPr/>
          </p:nvSpPr>
          <p:spPr bwMode="auto">
            <a:xfrm>
              <a:off x="4953369" y="12173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 w="63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角丸四角形 344">
              <a:extLst>
                <a:ext uri="{FF2B5EF4-FFF2-40B4-BE49-F238E27FC236}">
                  <a16:creationId xmlns:a16="http://schemas.microsoft.com/office/drawing/2014/main" id="{E2AA4E87-8F37-485D-92DB-342A04E5D3F8}"/>
                </a:ext>
              </a:extLst>
            </p:cNvPr>
            <p:cNvSpPr/>
            <p:nvPr/>
          </p:nvSpPr>
          <p:spPr bwMode="auto">
            <a:xfrm>
              <a:off x="4953369" y="1327710"/>
              <a:ext cx="1780243" cy="1277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角丸四角形 344">
              <a:extLst>
                <a:ext uri="{FF2B5EF4-FFF2-40B4-BE49-F238E27FC236}">
                  <a16:creationId xmlns:a16="http://schemas.microsoft.com/office/drawing/2014/main" id="{B0E620C1-BE3B-4FBD-8E28-CB349BE37A1B}"/>
                </a:ext>
              </a:extLst>
            </p:cNvPr>
            <p:cNvSpPr/>
            <p:nvPr/>
          </p:nvSpPr>
          <p:spPr bwMode="auto">
            <a:xfrm>
              <a:off x="5061131" y="1582828"/>
              <a:ext cx="1260140" cy="20308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6018E409-671E-4438-9982-549DBDA324E3}"/>
                </a:ext>
              </a:extLst>
            </p:cNvPr>
            <p:cNvCxnSpPr/>
            <p:nvPr/>
          </p:nvCxnSpPr>
          <p:spPr bwMode="auto">
            <a:xfrm>
              <a:off x="5061131" y="2144294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0E0A3138-95CF-45A8-AEAA-079DB9ACEC00}"/>
                </a:ext>
              </a:extLst>
            </p:cNvPr>
            <p:cNvCxnSpPr/>
            <p:nvPr/>
          </p:nvCxnSpPr>
          <p:spPr bwMode="auto">
            <a:xfrm>
              <a:off x="5061131" y="2182330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280E6527-D61B-488E-B9C3-614532DADACD}"/>
                </a:ext>
              </a:extLst>
            </p:cNvPr>
            <p:cNvCxnSpPr/>
            <p:nvPr/>
          </p:nvCxnSpPr>
          <p:spPr bwMode="auto">
            <a:xfrm>
              <a:off x="5061131" y="2220365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31FB87A2-76E4-4CEA-9429-64A73383F52E}"/>
                </a:ext>
              </a:extLst>
            </p:cNvPr>
            <p:cNvCxnSpPr/>
            <p:nvPr/>
          </p:nvCxnSpPr>
          <p:spPr bwMode="auto">
            <a:xfrm>
              <a:off x="5061131" y="2258401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9F57C7AB-A24F-4B4F-840A-D08288C2A58D}"/>
                </a:ext>
              </a:extLst>
            </p:cNvPr>
            <p:cNvCxnSpPr/>
            <p:nvPr/>
          </p:nvCxnSpPr>
          <p:spPr bwMode="auto">
            <a:xfrm>
              <a:off x="5061131" y="2296436"/>
              <a:ext cx="1575175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2" name="テキスト ボックス 321">
              <a:extLst>
                <a:ext uri="{FF2B5EF4-FFF2-40B4-BE49-F238E27FC236}">
                  <a16:creationId xmlns:a16="http://schemas.microsoft.com/office/drawing/2014/main" id="{3DCA79A0-AE7A-4FEC-ACCA-1BCD4C09004D}"/>
                </a:ext>
              </a:extLst>
            </p:cNvPr>
            <p:cNvSpPr txBox="1"/>
            <p:nvPr/>
          </p:nvSpPr>
          <p:spPr>
            <a:xfrm>
              <a:off x="5935753" y="1642417"/>
              <a:ext cx="336012" cy="83902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0000 000</a:t>
              </a:r>
              <a:endParaRPr kumimoji="1" lang="ja-JP" altLang="en-US" dirty="0"/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BEAA84E6-7309-4F3B-AA16-A89A4F7B556B}"/>
              </a:ext>
            </a:extLst>
          </p:cNvPr>
          <p:cNvGrpSpPr/>
          <p:nvPr/>
        </p:nvGrpSpPr>
        <p:grpSpPr>
          <a:xfrm>
            <a:off x="917790" y="4305300"/>
            <a:ext cx="2214511" cy="1467219"/>
            <a:chOff x="902550" y="2550863"/>
            <a:chExt cx="1780243" cy="1179496"/>
          </a:xfrm>
        </p:grpSpPr>
        <p:sp>
          <p:nvSpPr>
            <p:cNvPr id="324" name="角丸四角形 344">
              <a:extLst>
                <a:ext uri="{FF2B5EF4-FFF2-40B4-BE49-F238E27FC236}">
                  <a16:creationId xmlns:a16="http://schemas.microsoft.com/office/drawing/2014/main" id="{29E4B26C-2491-40CF-B27C-40BC3404DCAF}"/>
                </a:ext>
              </a:extLst>
            </p:cNvPr>
            <p:cNvSpPr/>
            <p:nvPr/>
          </p:nvSpPr>
          <p:spPr bwMode="auto">
            <a:xfrm>
              <a:off x="902550" y="25508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accent5">
                    <a:lumMod val="90000"/>
                  </a:schemeClr>
                </a:gs>
                <a:gs pos="5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角丸四角形 347">
              <a:extLst>
                <a:ext uri="{FF2B5EF4-FFF2-40B4-BE49-F238E27FC236}">
                  <a16:creationId xmlns:a16="http://schemas.microsoft.com/office/drawing/2014/main" id="{B1407223-3EEF-4055-82FA-210EDB5914EC}"/>
                </a:ext>
              </a:extLst>
            </p:cNvPr>
            <p:cNvSpPr/>
            <p:nvPr/>
          </p:nvSpPr>
          <p:spPr bwMode="auto">
            <a:xfrm>
              <a:off x="1056421" y="30106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F5EF3524-B628-4562-A399-A4872B826A05}"/>
                </a:ext>
              </a:extLst>
            </p:cNvPr>
            <p:cNvSpPr txBox="1"/>
            <p:nvPr/>
          </p:nvSpPr>
          <p:spPr>
            <a:xfrm>
              <a:off x="1056419" y="2781111"/>
              <a:ext cx="881245" cy="1373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</a:rPr>
                <a:t>CREDIT CARD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27" name="二等辺三角形 326">
              <a:extLst>
                <a:ext uri="{FF2B5EF4-FFF2-40B4-BE49-F238E27FC236}">
                  <a16:creationId xmlns:a16="http://schemas.microsoft.com/office/drawing/2014/main" id="{79E57836-067D-4FB1-8324-C16764C4CE2E}"/>
                </a:ext>
              </a:extLst>
            </p:cNvPr>
            <p:cNvSpPr/>
            <p:nvPr/>
          </p:nvSpPr>
          <p:spPr bwMode="auto">
            <a:xfrm rot="16200000">
              <a:off x="982234" y="26162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テキスト ボックス 327">
              <a:extLst>
                <a:ext uri="{FF2B5EF4-FFF2-40B4-BE49-F238E27FC236}">
                  <a16:creationId xmlns:a16="http://schemas.microsoft.com/office/drawing/2014/main" id="{A373EE3A-1A7E-4EA7-9B61-01545A18BE44}"/>
                </a:ext>
              </a:extLst>
            </p:cNvPr>
            <p:cNvSpPr txBox="1"/>
            <p:nvPr/>
          </p:nvSpPr>
          <p:spPr>
            <a:xfrm>
              <a:off x="1061393" y="3376199"/>
              <a:ext cx="1462557" cy="1246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29" name="テキスト ボックス 328">
              <a:extLst>
                <a:ext uri="{FF2B5EF4-FFF2-40B4-BE49-F238E27FC236}">
                  <a16:creationId xmlns:a16="http://schemas.microsoft.com/office/drawing/2014/main" id="{E97669F3-5D4F-4192-B644-79457505FE7A}"/>
                </a:ext>
              </a:extLst>
            </p:cNvPr>
            <p:cNvSpPr txBox="1"/>
            <p:nvPr/>
          </p:nvSpPr>
          <p:spPr>
            <a:xfrm>
              <a:off x="1061392" y="3542113"/>
              <a:ext cx="624839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0" name="テキスト ボックス 329">
              <a:extLst>
                <a:ext uri="{FF2B5EF4-FFF2-40B4-BE49-F238E27FC236}">
                  <a16:creationId xmlns:a16="http://schemas.microsoft.com/office/drawing/2014/main" id="{39DAA2A6-FC9D-4BAC-9759-7BEFBF12DC90}"/>
                </a:ext>
              </a:extLst>
            </p:cNvPr>
            <p:cNvSpPr txBox="1"/>
            <p:nvPr/>
          </p:nvSpPr>
          <p:spPr>
            <a:xfrm>
              <a:off x="2198477" y="3542113"/>
              <a:ext cx="325474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1" name="四角形: 角を丸くする 330">
              <a:extLst>
                <a:ext uri="{FF2B5EF4-FFF2-40B4-BE49-F238E27FC236}">
                  <a16:creationId xmlns:a16="http://schemas.microsoft.com/office/drawing/2014/main" id="{5AAC9D5D-1D7F-43D1-9DEF-C950F4775DB7}"/>
                </a:ext>
              </a:extLst>
            </p:cNvPr>
            <p:cNvSpPr/>
            <p:nvPr/>
          </p:nvSpPr>
          <p:spPr bwMode="auto">
            <a:xfrm>
              <a:off x="2387714" y="26142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71CD0EB4-651A-4E04-9FFE-9061EF37E8D4}"/>
              </a:ext>
            </a:extLst>
          </p:cNvPr>
          <p:cNvGrpSpPr/>
          <p:nvPr/>
        </p:nvGrpSpPr>
        <p:grpSpPr>
          <a:xfrm>
            <a:off x="6812868" y="4305300"/>
            <a:ext cx="2214511" cy="1467219"/>
            <a:chOff x="4953369" y="2550863"/>
            <a:chExt cx="1780243" cy="1179496"/>
          </a:xfrm>
        </p:grpSpPr>
        <p:sp>
          <p:nvSpPr>
            <p:cNvPr id="333" name="角丸四角形 344">
              <a:extLst>
                <a:ext uri="{FF2B5EF4-FFF2-40B4-BE49-F238E27FC236}">
                  <a16:creationId xmlns:a16="http://schemas.microsoft.com/office/drawing/2014/main" id="{CD5ADC95-4B61-418F-97FB-DF45E92F71E4}"/>
                </a:ext>
              </a:extLst>
            </p:cNvPr>
            <p:cNvSpPr/>
            <p:nvPr/>
          </p:nvSpPr>
          <p:spPr bwMode="auto">
            <a:xfrm>
              <a:off x="4953369" y="25508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4" name="角丸四角形 344">
              <a:extLst>
                <a:ext uri="{FF2B5EF4-FFF2-40B4-BE49-F238E27FC236}">
                  <a16:creationId xmlns:a16="http://schemas.microsoft.com/office/drawing/2014/main" id="{44B7BC51-6BF4-43A2-BBB5-69F331CF03DE}"/>
                </a:ext>
              </a:extLst>
            </p:cNvPr>
            <p:cNvSpPr/>
            <p:nvPr/>
          </p:nvSpPr>
          <p:spPr bwMode="auto">
            <a:xfrm>
              <a:off x="4953369" y="2661210"/>
              <a:ext cx="1780243" cy="1277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角丸四角形 344">
              <a:extLst>
                <a:ext uri="{FF2B5EF4-FFF2-40B4-BE49-F238E27FC236}">
                  <a16:creationId xmlns:a16="http://schemas.microsoft.com/office/drawing/2014/main" id="{D5A51D38-EEFB-476E-B8FE-3DCBA1227383}"/>
                </a:ext>
              </a:extLst>
            </p:cNvPr>
            <p:cNvSpPr/>
            <p:nvPr/>
          </p:nvSpPr>
          <p:spPr bwMode="auto">
            <a:xfrm>
              <a:off x="5061131" y="2916328"/>
              <a:ext cx="1260140" cy="20308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5BE09619-A7DD-4C45-A954-5C895B482460}"/>
                </a:ext>
              </a:extLst>
            </p:cNvPr>
            <p:cNvCxnSpPr/>
            <p:nvPr/>
          </p:nvCxnSpPr>
          <p:spPr bwMode="auto">
            <a:xfrm>
              <a:off x="5061131" y="3477794"/>
              <a:ext cx="1575175" cy="0"/>
            </a:xfrm>
            <a:prstGeom prst="line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21E6E7BF-664F-4428-823B-0F91122937D3}"/>
                </a:ext>
              </a:extLst>
            </p:cNvPr>
            <p:cNvCxnSpPr/>
            <p:nvPr/>
          </p:nvCxnSpPr>
          <p:spPr bwMode="auto">
            <a:xfrm>
              <a:off x="5061131" y="3515830"/>
              <a:ext cx="1575175" cy="0"/>
            </a:xfrm>
            <a:prstGeom prst="line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BF73108A-7114-426B-BA4B-8A1B1283444C}"/>
                </a:ext>
              </a:extLst>
            </p:cNvPr>
            <p:cNvCxnSpPr/>
            <p:nvPr/>
          </p:nvCxnSpPr>
          <p:spPr bwMode="auto">
            <a:xfrm>
              <a:off x="5061131" y="3553865"/>
              <a:ext cx="1575175" cy="0"/>
            </a:xfrm>
            <a:prstGeom prst="line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EC71FC7B-ED28-4825-B6E8-C8751BD2BBD9}"/>
                </a:ext>
              </a:extLst>
            </p:cNvPr>
            <p:cNvCxnSpPr/>
            <p:nvPr/>
          </p:nvCxnSpPr>
          <p:spPr bwMode="auto">
            <a:xfrm>
              <a:off x="5061131" y="3591901"/>
              <a:ext cx="1575175" cy="0"/>
            </a:xfrm>
            <a:prstGeom prst="line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B689F159-B266-4FA3-8271-0B89DE01077D}"/>
                </a:ext>
              </a:extLst>
            </p:cNvPr>
            <p:cNvCxnSpPr/>
            <p:nvPr/>
          </p:nvCxnSpPr>
          <p:spPr bwMode="auto">
            <a:xfrm>
              <a:off x="5061131" y="3629936"/>
              <a:ext cx="1575175" cy="0"/>
            </a:xfrm>
            <a:prstGeom prst="line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1" name="テキスト ボックス 340">
              <a:extLst>
                <a:ext uri="{FF2B5EF4-FFF2-40B4-BE49-F238E27FC236}">
                  <a16:creationId xmlns:a16="http://schemas.microsoft.com/office/drawing/2014/main" id="{42C505C6-5522-4E3E-861D-93DA8D716F26}"/>
                </a:ext>
              </a:extLst>
            </p:cNvPr>
            <p:cNvSpPr txBox="1"/>
            <p:nvPr/>
          </p:nvSpPr>
          <p:spPr>
            <a:xfrm>
              <a:off x="5935753" y="2975917"/>
              <a:ext cx="336012" cy="839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0000 000</a:t>
              </a:r>
              <a:endParaRPr kumimoji="1" lang="ja-JP" altLang="en-US" dirty="0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A4A0591A-86CD-4FC4-8F57-758982453FEC}"/>
              </a:ext>
            </a:extLst>
          </p:cNvPr>
          <p:cNvGrpSpPr/>
          <p:nvPr/>
        </p:nvGrpSpPr>
        <p:grpSpPr>
          <a:xfrm>
            <a:off x="3868511" y="1447800"/>
            <a:ext cx="2214511" cy="1467219"/>
            <a:chOff x="2927959" y="1217363"/>
            <a:chExt cx="1780243" cy="1179496"/>
          </a:xfrm>
        </p:grpSpPr>
        <p:sp>
          <p:nvSpPr>
            <p:cNvPr id="343" name="角丸四角形 344">
              <a:extLst>
                <a:ext uri="{FF2B5EF4-FFF2-40B4-BE49-F238E27FC236}">
                  <a16:creationId xmlns:a16="http://schemas.microsoft.com/office/drawing/2014/main" id="{2CEADCE6-9DC9-49C6-BA80-1F3844986CD4}"/>
                </a:ext>
              </a:extLst>
            </p:cNvPr>
            <p:cNvSpPr/>
            <p:nvPr/>
          </p:nvSpPr>
          <p:spPr bwMode="auto">
            <a:xfrm>
              <a:off x="2927959" y="12173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 w="63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A6CC8B35-09A8-44BB-8D7D-687C4BAE9A32}"/>
                </a:ext>
              </a:extLst>
            </p:cNvPr>
            <p:cNvSpPr/>
            <p:nvPr/>
          </p:nvSpPr>
          <p:spPr bwMode="auto">
            <a:xfrm>
              <a:off x="2959631" y="1813474"/>
              <a:ext cx="1716898" cy="543934"/>
            </a:xfrm>
            <a:custGeom>
              <a:avLst/>
              <a:gdLst>
                <a:gd name="connsiteX0" fmla="*/ 276292 w 1716898"/>
                <a:gd name="connsiteY0" fmla="*/ 1704 h 543934"/>
                <a:gd name="connsiteX1" fmla="*/ 1699194 w 1716898"/>
                <a:gd name="connsiteY1" fmla="*/ 300528 h 543934"/>
                <a:gd name="connsiteX2" fmla="*/ 1716898 w 1716898"/>
                <a:gd name="connsiteY2" fmla="*/ 294528 h 543934"/>
                <a:gd name="connsiteX3" fmla="*/ 1716898 w 1716898"/>
                <a:gd name="connsiteY3" fmla="*/ 502060 h 543934"/>
                <a:gd name="connsiteX4" fmla="*/ 1675024 w 1716898"/>
                <a:gd name="connsiteY4" fmla="*/ 543934 h 543934"/>
                <a:gd name="connsiteX5" fmla="*/ 41874 w 1716898"/>
                <a:gd name="connsiteY5" fmla="*/ 543934 h 543934"/>
                <a:gd name="connsiteX6" fmla="*/ 0 w 1716898"/>
                <a:gd name="connsiteY6" fmla="*/ 502060 h 543934"/>
                <a:gd name="connsiteX7" fmla="*/ 0 w 1716898"/>
                <a:gd name="connsiteY7" fmla="*/ 86282 h 543934"/>
                <a:gd name="connsiteX8" fmla="*/ 17582 w 1716898"/>
                <a:gd name="connsiteY8" fmla="*/ 75793 h 543934"/>
                <a:gd name="connsiteX9" fmla="*/ 276292 w 1716898"/>
                <a:gd name="connsiteY9" fmla="*/ 1704 h 54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6898" h="543934">
                  <a:moveTo>
                    <a:pt x="276292" y="1704"/>
                  </a:moveTo>
                  <a:cubicBezTo>
                    <a:pt x="750592" y="-31499"/>
                    <a:pt x="1224893" y="433338"/>
                    <a:pt x="1699194" y="300528"/>
                  </a:cubicBezTo>
                  <a:lnTo>
                    <a:pt x="1716898" y="294528"/>
                  </a:lnTo>
                  <a:lnTo>
                    <a:pt x="1716898" y="502060"/>
                  </a:lnTo>
                  <a:cubicBezTo>
                    <a:pt x="1716898" y="525186"/>
                    <a:pt x="1698150" y="543934"/>
                    <a:pt x="1675024" y="543934"/>
                  </a:cubicBezTo>
                  <a:lnTo>
                    <a:pt x="41874" y="543934"/>
                  </a:lnTo>
                  <a:cubicBezTo>
                    <a:pt x="18748" y="543934"/>
                    <a:pt x="0" y="525186"/>
                    <a:pt x="0" y="502060"/>
                  </a:cubicBezTo>
                  <a:lnTo>
                    <a:pt x="0" y="86282"/>
                  </a:lnTo>
                  <a:lnTo>
                    <a:pt x="17582" y="75793"/>
                  </a:lnTo>
                  <a:cubicBezTo>
                    <a:pt x="103819" y="30242"/>
                    <a:pt x="190055" y="7741"/>
                    <a:pt x="276292" y="170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テキスト ボックス 344">
              <a:extLst>
                <a:ext uri="{FF2B5EF4-FFF2-40B4-BE49-F238E27FC236}">
                  <a16:creationId xmlns:a16="http://schemas.microsoft.com/office/drawing/2014/main" id="{932AD65C-4C2B-455D-B85A-96F414FA7555}"/>
                </a:ext>
              </a:extLst>
            </p:cNvPr>
            <p:cNvSpPr txBox="1"/>
            <p:nvPr/>
          </p:nvSpPr>
          <p:spPr>
            <a:xfrm>
              <a:off x="3081828" y="1447611"/>
              <a:ext cx="881245" cy="1373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〇〇〇〇銀行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346" name="二等辺三角形 345">
              <a:extLst>
                <a:ext uri="{FF2B5EF4-FFF2-40B4-BE49-F238E27FC236}">
                  <a16:creationId xmlns:a16="http://schemas.microsoft.com/office/drawing/2014/main" id="{E8A41B7B-609E-423C-96A8-121D3F566797}"/>
                </a:ext>
              </a:extLst>
            </p:cNvPr>
            <p:cNvSpPr/>
            <p:nvPr/>
          </p:nvSpPr>
          <p:spPr bwMode="auto">
            <a:xfrm rot="16200000">
              <a:off x="3007643" y="12827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60B595BA-567A-4C66-B82B-14B6C582FDB8}"/>
                </a:ext>
              </a:extLst>
            </p:cNvPr>
            <p:cNvSpPr txBox="1"/>
            <p:nvPr/>
          </p:nvSpPr>
          <p:spPr>
            <a:xfrm>
              <a:off x="3086802" y="2042699"/>
              <a:ext cx="1462557" cy="1246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8" name="テキスト ボックス 347">
              <a:extLst>
                <a:ext uri="{FF2B5EF4-FFF2-40B4-BE49-F238E27FC236}">
                  <a16:creationId xmlns:a16="http://schemas.microsoft.com/office/drawing/2014/main" id="{6F80D06B-693C-4FA0-9380-4AA32AB3766C}"/>
                </a:ext>
              </a:extLst>
            </p:cNvPr>
            <p:cNvSpPr txBox="1"/>
            <p:nvPr/>
          </p:nvSpPr>
          <p:spPr>
            <a:xfrm>
              <a:off x="3086801" y="2208613"/>
              <a:ext cx="624839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9" name="テキスト ボックス 348">
              <a:extLst>
                <a:ext uri="{FF2B5EF4-FFF2-40B4-BE49-F238E27FC236}">
                  <a16:creationId xmlns:a16="http://schemas.microsoft.com/office/drawing/2014/main" id="{179DB572-C6C8-469C-BB31-55C6147E503A}"/>
                </a:ext>
              </a:extLst>
            </p:cNvPr>
            <p:cNvSpPr txBox="1"/>
            <p:nvPr/>
          </p:nvSpPr>
          <p:spPr>
            <a:xfrm>
              <a:off x="4223886" y="2208613"/>
              <a:ext cx="325474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0" name="四角形: 角を丸くする 349">
              <a:extLst>
                <a:ext uri="{FF2B5EF4-FFF2-40B4-BE49-F238E27FC236}">
                  <a16:creationId xmlns:a16="http://schemas.microsoft.com/office/drawing/2014/main" id="{29F27692-FA41-4194-B232-9F789ECD3496}"/>
                </a:ext>
              </a:extLst>
            </p:cNvPr>
            <p:cNvSpPr/>
            <p:nvPr/>
          </p:nvSpPr>
          <p:spPr bwMode="auto">
            <a:xfrm>
              <a:off x="4413123" y="12807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角丸四角形 347">
              <a:extLst>
                <a:ext uri="{FF2B5EF4-FFF2-40B4-BE49-F238E27FC236}">
                  <a16:creationId xmlns:a16="http://schemas.microsoft.com/office/drawing/2014/main" id="{A3DC9C18-5D1C-42F3-BCCA-FCFA5E1BD6A6}"/>
                </a:ext>
              </a:extLst>
            </p:cNvPr>
            <p:cNvSpPr/>
            <p:nvPr/>
          </p:nvSpPr>
          <p:spPr bwMode="auto">
            <a:xfrm>
              <a:off x="3081830" y="16771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882F136A-DD5B-4A65-A224-C5252B9F7FB1}"/>
              </a:ext>
            </a:extLst>
          </p:cNvPr>
          <p:cNvGrpSpPr/>
          <p:nvPr/>
        </p:nvGrpSpPr>
        <p:grpSpPr>
          <a:xfrm>
            <a:off x="3868511" y="4305300"/>
            <a:ext cx="2214511" cy="1467219"/>
            <a:chOff x="2927959" y="2550863"/>
            <a:chExt cx="1780243" cy="1179496"/>
          </a:xfrm>
        </p:grpSpPr>
        <p:sp>
          <p:nvSpPr>
            <p:cNvPr id="353" name="角丸四角形 344">
              <a:extLst>
                <a:ext uri="{FF2B5EF4-FFF2-40B4-BE49-F238E27FC236}">
                  <a16:creationId xmlns:a16="http://schemas.microsoft.com/office/drawing/2014/main" id="{5AC145AB-1B7F-4484-A7B4-E42894877E63}"/>
                </a:ext>
              </a:extLst>
            </p:cNvPr>
            <p:cNvSpPr/>
            <p:nvPr/>
          </p:nvSpPr>
          <p:spPr bwMode="auto">
            <a:xfrm>
              <a:off x="2927959" y="2550863"/>
              <a:ext cx="1780243" cy="1179496"/>
            </a:xfrm>
            <a:prstGeom prst="roundRect">
              <a:avLst>
                <a:gd name="adj" fmla="val 6100"/>
              </a:avLst>
            </a:prstGeom>
            <a:gradFill flip="none" rotWithShape="1">
              <a:gsLst>
                <a:gs pos="0">
                  <a:schemeClr val="accent5">
                    <a:lumMod val="90000"/>
                  </a:schemeClr>
                </a:gs>
                <a:gs pos="5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62AD9A71-1C83-4893-BCEF-166C0A880B61}"/>
                </a:ext>
              </a:extLst>
            </p:cNvPr>
            <p:cNvSpPr/>
            <p:nvPr/>
          </p:nvSpPr>
          <p:spPr bwMode="auto">
            <a:xfrm>
              <a:off x="2959631" y="3157481"/>
              <a:ext cx="1716898" cy="543934"/>
            </a:xfrm>
            <a:custGeom>
              <a:avLst/>
              <a:gdLst>
                <a:gd name="connsiteX0" fmla="*/ 276292 w 1716898"/>
                <a:gd name="connsiteY0" fmla="*/ 1704 h 543934"/>
                <a:gd name="connsiteX1" fmla="*/ 1699194 w 1716898"/>
                <a:gd name="connsiteY1" fmla="*/ 300528 h 543934"/>
                <a:gd name="connsiteX2" fmla="*/ 1716898 w 1716898"/>
                <a:gd name="connsiteY2" fmla="*/ 294528 h 543934"/>
                <a:gd name="connsiteX3" fmla="*/ 1716898 w 1716898"/>
                <a:gd name="connsiteY3" fmla="*/ 502060 h 543934"/>
                <a:gd name="connsiteX4" fmla="*/ 1675024 w 1716898"/>
                <a:gd name="connsiteY4" fmla="*/ 543934 h 543934"/>
                <a:gd name="connsiteX5" fmla="*/ 41874 w 1716898"/>
                <a:gd name="connsiteY5" fmla="*/ 543934 h 543934"/>
                <a:gd name="connsiteX6" fmla="*/ 0 w 1716898"/>
                <a:gd name="connsiteY6" fmla="*/ 502060 h 543934"/>
                <a:gd name="connsiteX7" fmla="*/ 0 w 1716898"/>
                <a:gd name="connsiteY7" fmla="*/ 86282 h 543934"/>
                <a:gd name="connsiteX8" fmla="*/ 17582 w 1716898"/>
                <a:gd name="connsiteY8" fmla="*/ 75793 h 543934"/>
                <a:gd name="connsiteX9" fmla="*/ 276292 w 1716898"/>
                <a:gd name="connsiteY9" fmla="*/ 1704 h 54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6898" h="543934">
                  <a:moveTo>
                    <a:pt x="276292" y="1704"/>
                  </a:moveTo>
                  <a:cubicBezTo>
                    <a:pt x="750592" y="-31499"/>
                    <a:pt x="1224893" y="433338"/>
                    <a:pt x="1699194" y="300528"/>
                  </a:cubicBezTo>
                  <a:lnTo>
                    <a:pt x="1716898" y="294528"/>
                  </a:lnTo>
                  <a:lnTo>
                    <a:pt x="1716898" y="502060"/>
                  </a:lnTo>
                  <a:cubicBezTo>
                    <a:pt x="1716898" y="525186"/>
                    <a:pt x="1698150" y="543934"/>
                    <a:pt x="1675024" y="543934"/>
                  </a:cubicBezTo>
                  <a:lnTo>
                    <a:pt x="41874" y="543934"/>
                  </a:lnTo>
                  <a:cubicBezTo>
                    <a:pt x="18748" y="543934"/>
                    <a:pt x="0" y="525186"/>
                    <a:pt x="0" y="502060"/>
                  </a:cubicBezTo>
                  <a:lnTo>
                    <a:pt x="0" y="86282"/>
                  </a:lnTo>
                  <a:lnTo>
                    <a:pt x="17582" y="75793"/>
                  </a:lnTo>
                  <a:cubicBezTo>
                    <a:pt x="103819" y="30242"/>
                    <a:pt x="190055" y="7741"/>
                    <a:pt x="276292" y="170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90000"/>
                  </a:schemeClr>
                </a:gs>
                <a:gs pos="0">
                  <a:schemeClr val="accent5">
                    <a:lumMod val="25000"/>
                  </a:schemeClr>
                </a:gs>
              </a:gsLst>
              <a:lin ang="81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5" name="テキスト ボックス 354">
              <a:extLst>
                <a:ext uri="{FF2B5EF4-FFF2-40B4-BE49-F238E27FC236}">
                  <a16:creationId xmlns:a16="http://schemas.microsoft.com/office/drawing/2014/main" id="{5A69968D-B07A-4D67-B549-558E27B6D130}"/>
                </a:ext>
              </a:extLst>
            </p:cNvPr>
            <p:cNvSpPr txBox="1"/>
            <p:nvPr/>
          </p:nvSpPr>
          <p:spPr>
            <a:xfrm>
              <a:off x="3081828" y="2781111"/>
              <a:ext cx="881245" cy="1373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〇〇〇〇銀行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6" name="二等辺三角形 355">
              <a:extLst>
                <a:ext uri="{FF2B5EF4-FFF2-40B4-BE49-F238E27FC236}">
                  <a16:creationId xmlns:a16="http://schemas.microsoft.com/office/drawing/2014/main" id="{CE46DB78-967A-4581-A07C-BC62A1467DEA}"/>
                </a:ext>
              </a:extLst>
            </p:cNvPr>
            <p:cNvSpPr/>
            <p:nvPr/>
          </p:nvSpPr>
          <p:spPr bwMode="auto">
            <a:xfrm rot="16200000">
              <a:off x="3007643" y="2616205"/>
              <a:ext cx="65868" cy="9001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90309D6A-CE28-4ED7-AFA4-A78F2BE38F78}"/>
                </a:ext>
              </a:extLst>
            </p:cNvPr>
            <p:cNvSpPr txBox="1"/>
            <p:nvPr/>
          </p:nvSpPr>
          <p:spPr>
            <a:xfrm>
              <a:off x="3086802" y="3376199"/>
              <a:ext cx="1462557" cy="1246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0000 0000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8" name="テキスト ボックス 357">
              <a:extLst>
                <a:ext uri="{FF2B5EF4-FFF2-40B4-BE49-F238E27FC236}">
                  <a16:creationId xmlns:a16="http://schemas.microsoft.com/office/drawing/2014/main" id="{5DFF3423-8923-49F3-8054-DFE6DBD79D47}"/>
                </a:ext>
              </a:extLst>
            </p:cNvPr>
            <p:cNvSpPr txBox="1"/>
            <p:nvPr/>
          </p:nvSpPr>
          <p:spPr>
            <a:xfrm>
              <a:off x="3086801" y="3542113"/>
              <a:ext cx="624839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NAME</a:t>
              </a:r>
              <a:r>
                <a:rPr kumimoji="1" lang="ja-JP" altLang="en-US" b="1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MYOUJI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9" name="テキスト ボックス 358">
              <a:extLst>
                <a:ext uri="{FF2B5EF4-FFF2-40B4-BE49-F238E27FC236}">
                  <a16:creationId xmlns:a16="http://schemas.microsoft.com/office/drawing/2014/main" id="{43C84006-D97F-49FA-BD7A-7CF88AF0AF8F}"/>
                </a:ext>
              </a:extLst>
            </p:cNvPr>
            <p:cNvSpPr txBox="1"/>
            <p:nvPr/>
          </p:nvSpPr>
          <p:spPr>
            <a:xfrm>
              <a:off x="4223886" y="3542113"/>
              <a:ext cx="325474" cy="878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/>
              </a:sp3d>
            </a:bodyPr>
            <a:lstStyle/>
            <a:p>
              <a:r>
                <a:rPr kumimoji="1" lang="en-US" altLang="ja-JP" b="1" dirty="0">
                  <a:solidFill>
                    <a:schemeClr val="bg1">
                      <a:lumMod val="95000"/>
                    </a:schemeClr>
                  </a:solidFill>
                </a:rPr>
                <a:t>00/00</a:t>
              </a:r>
              <a:endParaRPr kumimoji="1" lang="ja-JP" altLang="en-US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60" name="四角形: 角を丸くする 359">
              <a:extLst>
                <a:ext uri="{FF2B5EF4-FFF2-40B4-BE49-F238E27FC236}">
                  <a16:creationId xmlns:a16="http://schemas.microsoft.com/office/drawing/2014/main" id="{84B1FCF6-8174-470C-9BF9-0070C3596951}"/>
                </a:ext>
              </a:extLst>
            </p:cNvPr>
            <p:cNvSpPr/>
            <p:nvPr/>
          </p:nvSpPr>
          <p:spPr bwMode="auto">
            <a:xfrm>
              <a:off x="4413123" y="2614244"/>
              <a:ext cx="216137" cy="17879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角丸四角形 347">
              <a:extLst>
                <a:ext uri="{FF2B5EF4-FFF2-40B4-BE49-F238E27FC236}">
                  <a16:creationId xmlns:a16="http://schemas.microsoft.com/office/drawing/2014/main" id="{6A6F2913-E3CC-45AE-8008-3336C0FDA312}"/>
                </a:ext>
              </a:extLst>
            </p:cNvPr>
            <p:cNvSpPr/>
            <p:nvPr/>
          </p:nvSpPr>
          <p:spPr bwMode="auto">
            <a:xfrm>
              <a:off x="3081830" y="3010632"/>
              <a:ext cx="283322" cy="236793"/>
            </a:xfrm>
            <a:prstGeom prst="round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8382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21129</TotalTime>
  <Words>86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pptxi64_クレジットカードのイラスト</dc:title>
  <dc:subject>pptxi64_クレジットカードのイラスト</dc:subject>
  <dc:creator>でじけろお</dc:creator>
  <cp:lastModifiedBy>裕樹 籔</cp:lastModifiedBy>
  <cp:revision>2</cp:revision>
  <dcterms:created xsi:type="dcterms:W3CDTF">2018-05-20T00:31:01Z</dcterms:created>
  <dcterms:modified xsi:type="dcterms:W3CDTF">2022-01-26T14:05:46Z</dcterms:modified>
  <cp:version>1</cp:version>
</cp:coreProperties>
</file>